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17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标题文本</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03699"/>
            <a:ext cx="10464800" cy="812801"/>
          </a:xfrm>
          <a:prstGeom prst="rect">
            <a:avLst/>
          </a:prstGeom>
        </p:spPr>
        <p:txBody>
          <a:bodyPr>
            <a:spAutoFit/>
          </a:bodyPr>
          <a:lstStyle>
            <a:lvl1pPr marL="0" indent="0" algn="ctr">
              <a:spcBef>
                <a:spcPts val="2400"/>
              </a:spcBef>
              <a:buSzTx/>
              <a:buNone/>
              <a:defRPr sz="4000"/>
            </a:lvl1pPr>
          </a:lstStyle>
          <a:p>
            <a:r>
              <a:t>“在此键入引文。”</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标题文本</a:t>
            </a:r>
          </a:p>
        </p:txBody>
      </p:sp>
      <p:sp>
        <p:nvSpPr>
          <p:cNvPr id="22" name="Shape 22"/>
          <p:cNvSpPr>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762000"/>
            <a:ext cx="5334000" cy="4000500"/>
          </a:xfrm>
          <a:prstGeom prst="rect">
            <a:avLst/>
          </a:prstGeom>
        </p:spPr>
        <p:txBody>
          <a:bodyPr anchor="b"/>
          <a:lstStyle>
            <a:lvl1pPr>
              <a:defRPr sz="6000"/>
            </a:lvl1pPr>
          </a:lstStyle>
          <a:p>
            <a:r>
              <a:t>标题文本</a:t>
            </a:r>
          </a:p>
        </p:txBody>
      </p:sp>
      <p:sp>
        <p:nvSpPr>
          <p:cNvPr id="40" name="Shape 40"/>
          <p:cNvSpPr>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81000" indent="-381000">
              <a:spcBef>
                <a:spcPts val="0"/>
              </a:spcBef>
              <a:defRPr sz="2800"/>
            </a:lvl1pPr>
            <a:lvl2pPr marL="762000" indent="-381000">
              <a:spcBef>
                <a:spcPts val="0"/>
              </a:spcBef>
              <a:defRPr sz="2800"/>
            </a:lvl2pPr>
            <a:lvl3pPr marL="1143000" indent="-381000">
              <a:spcBef>
                <a:spcPts val="0"/>
              </a:spcBef>
              <a:defRPr sz="2800"/>
            </a:lvl3pPr>
            <a:lvl4pPr marL="1524000" indent="-381000">
              <a:spcBef>
                <a:spcPts val="0"/>
              </a:spcBef>
              <a:defRPr sz="2800"/>
            </a:lvl4pPr>
            <a:lvl5pPr marL="1905000" indent="-381000">
              <a:spcBef>
                <a:spcPts val="0"/>
              </a:spcBef>
              <a:defRPr sz="28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2887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1pPr>
      <a:lvl2pPr marL="7459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2pPr>
      <a:lvl3pPr marL="12031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3pPr>
      <a:lvl4pPr marL="16603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4pPr>
      <a:lvl5pPr marL="21175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5pPr>
      <a:lvl6pPr marL="25747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6pPr>
      <a:lvl7pPr marL="30319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7pPr>
      <a:lvl8pPr marL="34891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8pPr>
      <a:lvl9pPr marL="3946357" marR="0" indent="-288757"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120614_familyalaskaoutdoorssummer_tg_02157_1230x1845.jpeg"/>
          <p:cNvPicPr>
            <a:picLocks noGrp="1" noChangeAspect="1"/>
          </p:cNvPicPr>
          <p:nvPr>
            <p:ph type="pic" idx="13"/>
          </p:nvPr>
        </p:nvPicPr>
        <p:blipFill>
          <a:blip r:embed="rId2">
            <a:extLst/>
          </a:blip>
          <a:srcRect l="1386" r="1540"/>
          <a:stretch>
            <a:fillRect/>
          </a:stretch>
        </p:blipFill>
        <p:spPr>
          <a:prstGeom prst="rect">
            <a:avLst/>
          </a:prstGeom>
        </p:spPr>
      </p:pic>
      <p:sp>
        <p:nvSpPr>
          <p:cNvPr id="120" name="Shape 120"/>
          <p:cNvSpPr>
            <a:spLocks noGrp="1"/>
          </p:cNvSpPr>
          <p:nvPr>
            <p:ph type="title"/>
          </p:nvPr>
        </p:nvSpPr>
        <p:spPr>
          <a:prstGeom prst="rect">
            <a:avLst/>
          </a:prstGeom>
          <a:gradFill>
            <a:gsLst>
              <a:gs pos="0">
                <a:schemeClr val="accent2"/>
              </a:gs>
              <a:gs pos="100000">
                <a:schemeClr val="accent2">
                  <a:hueOff val="-1101185"/>
                  <a:satOff val="4910"/>
                  <a:lumOff val="-14610"/>
                </a:schemeClr>
              </a:gs>
            </a:gsLst>
            <a:lin ang="5400000"/>
          </a:gradFill>
          <a:effectLst>
            <a:outerShdw blurRad="76200" dir="18900000" rotWithShape="0">
              <a:srgbClr val="000000">
                <a:alpha val="80000"/>
              </a:srgbClr>
            </a:outerShdw>
          </a:effectLst>
        </p:spPr>
        <p:txBody>
          <a:bodyPr anchor="ctr"/>
          <a:lstStyle>
            <a:lvl1pPr defTabSz="1300480">
              <a:lnSpc>
                <a:spcPct val="80000"/>
              </a:lnSpc>
              <a:defRPr sz="6700">
                <a:latin typeface="等线 Light"/>
                <a:ea typeface="等线 Light"/>
                <a:cs typeface="等线 Light"/>
                <a:sym typeface="等线 Light"/>
              </a:defRPr>
            </a:lvl1pPr>
          </a:lstStyle>
          <a:p>
            <a:r>
              <a:t>前端技术选型</a:t>
            </a:r>
          </a:p>
        </p:txBody>
      </p:sp>
      <p:sp>
        <p:nvSpPr>
          <p:cNvPr id="121" name="Shape 121"/>
          <p:cNvSpPr>
            <a:spLocks noGrp="1"/>
          </p:cNvSpPr>
          <p:nvPr>
            <p:ph type="body" sz="quarter" idx="1"/>
          </p:nvPr>
        </p:nvSpPr>
        <p:spPr>
          <a:prstGeom prst="rect">
            <a:avLst/>
          </a:prstGeom>
          <a:gradFill>
            <a:gsLst>
              <a:gs pos="0">
                <a:schemeClr val="accent5"/>
              </a:gs>
              <a:gs pos="100000">
                <a:schemeClr val="accent5">
                  <a:hueOff val="243286"/>
                  <a:satOff val="19694"/>
                  <a:lumOff val="-10952"/>
                </a:schemeClr>
              </a:gs>
            </a:gsLst>
            <a:lin ang="5400000"/>
          </a:gradFill>
          <a:effectLst>
            <a:outerShdw blurRad="76200" dir="18900000" rotWithShape="0">
              <a:srgbClr val="000000">
                <a:alpha val="80000"/>
              </a:srgbClr>
            </a:outerShdw>
          </a:effectLst>
        </p:spPr>
        <p:txBody>
          <a:bodyPr anchor="ctr"/>
          <a:lstStyle/>
          <a:p>
            <a:pPr algn="l" defTabSz="1300480">
              <a:lnSpc>
                <a:spcPct val="150000"/>
              </a:lnSpc>
              <a:defRPr sz="2400">
                <a:latin typeface="等线"/>
                <a:ea typeface="等线"/>
                <a:cs typeface="等线"/>
                <a:sym typeface="等线"/>
              </a:defRPr>
            </a:pPr>
            <a:r>
              <a:t>AngularJS</a:t>
            </a:r>
          </a:p>
          <a:p>
            <a:pPr algn="l" defTabSz="1300480">
              <a:lnSpc>
                <a:spcPct val="150000"/>
              </a:lnSpc>
              <a:defRPr sz="2400">
                <a:latin typeface="等线"/>
                <a:ea typeface="等线"/>
                <a:cs typeface="等线"/>
                <a:sym typeface="等线"/>
              </a:defRPr>
            </a:pPr>
            <a:r>
              <a:t>Bootstrap</a:t>
            </a:r>
          </a:p>
          <a:p>
            <a:pPr algn="l" defTabSz="1300480">
              <a:lnSpc>
                <a:spcPct val="150000"/>
              </a:lnSpc>
              <a:defRPr sz="2400">
                <a:latin typeface="等线"/>
                <a:ea typeface="等线"/>
                <a:cs typeface="等线"/>
                <a:sym typeface="等线"/>
              </a:defRPr>
            </a:pPr>
            <a:r>
              <a:t>RequireJS</a:t>
            </a:r>
          </a:p>
          <a:p>
            <a:pPr algn="l" defTabSz="1300480">
              <a:lnSpc>
                <a:spcPct val="150000"/>
              </a:lnSpc>
              <a:defRPr sz="2400">
                <a:latin typeface="等线"/>
                <a:ea typeface="等线"/>
                <a:cs typeface="等线"/>
                <a:sym typeface="等线"/>
              </a:defRPr>
            </a:pPr>
            <a:r>
              <a:t>Less</a:t>
            </a:r>
          </a:p>
          <a:p>
            <a:pPr algn="l" defTabSz="1300480">
              <a:lnSpc>
                <a:spcPct val="150000"/>
              </a:lnSpc>
              <a:defRPr sz="2400">
                <a:latin typeface="等线"/>
                <a:ea typeface="等线"/>
                <a:cs typeface="等线"/>
                <a:sym typeface="等线"/>
              </a:defRPr>
            </a:pPr>
            <a:r>
              <a:t>NPM</a:t>
            </a:r>
          </a:p>
          <a:p>
            <a:pPr algn="l" defTabSz="1300480">
              <a:lnSpc>
                <a:spcPct val="150000"/>
              </a:lnSpc>
              <a:defRPr sz="2400">
                <a:latin typeface="等线"/>
                <a:ea typeface="等线"/>
                <a:cs typeface="等线"/>
                <a:sym typeface="等线"/>
              </a:defRPr>
            </a:pPr>
            <a:r>
              <a:t>Gulp</a:t>
            </a:r>
          </a:p>
        </p:txBody>
      </p:sp>
      <p:pic>
        <p:nvPicPr>
          <p:cNvPr id="122" name="QQ20161123-2@2x.png"/>
          <p:cNvPicPr>
            <a:picLocks noChangeAspect="1"/>
          </p:cNvPicPr>
          <p:nvPr/>
        </p:nvPicPr>
        <p:blipFill>
          <a:blip r:embed="rId3">
            <a:extLst/>
          </a:blip>
          <a:srcRect l="227" r="227"/>
          <a:stretch>
            <a:fillRect/>
          </a:stretch>
        </p:blipFill>
        <p:spPr>
          <a:xfrm>
            <a:off x="9199559" y="4062533"/>
            <a:ext cx="2458721" cy="1296040"/>
          </a:xfrm>
          <a:prstGeom prst="rect">
            <a:avLst/>
          </a:prstGeom>
          <a:ln w="12700">
            <a:miter lim="400000"/>
          </a:ln>
        </p:spPr>
      </p:pic>
      <p:pic>
        <p:nvPicPr>
          <p:cNvPr id="123" name="QQ20161123-3@2x.png"/>
          <p:cNvPicPr>
            <a:picLocks noChangeAspect="1"/>
          </p:cNvPicPr>
          <p:nvPr/>
        </p:nvPicPr>
        <p:blipFill>
          <a:blip r:embed="rId4">
            <a:extLst/>
          </a:blip>
          <a:srcRect t="4921" b="4921"/>
          <a:stretch>
            <a:fillRect/>
          </a:stretch>
        </p:blipFill>
        <p:spPr>
          <a:xfrm>
            <a:off x="6854921" y="4038246"/>
            <a:ext cx="2458721" cy="1344614"/>
          </a:xfrm>
          <a:prstGeom prst="rect">
            <a:avLst/>
          </a:prstGeom>
          <a:ln w="12700">
            <a:miter lim="400000"/>
          </a:ln>
        </p:spPr>
      </p:pic>
      <p:pic>
        <p:nvPicPr>
          <p:cNvPr id="124" name="QQ20161123-4@2x.png"/>
          <p:cNvPicPr>
            <a:picLocks noChangeAspect="1"/>
          </p:cNvPicPr>
          <p:nvPr/>
        </p:nvPicPr>
        <p:blipFill>
          <a:blip r:embed="rId5">
            <a:extLst/>
          </a:blip>
          <a:srcRect t="1121" b="1121"/>
          <a:stretch>
            <a:fillRect/>
          </a:stretch>
        </p:blipFill>
        <p:spPr>
          <a:xfrm>
            <a:off x="9503704" y="5351705"/>
            <a:ext cx="1850353" cy="1433598"/>
          </a:xfrm>
          <a:prstGeom prst="rect">
            <a:avLst/>
          </a:prstGeom>
          <a:ln w="12700">
            <a:miter lim="400000"/>
          </a:ln>
        </p:spPr>
      </p:pic>
      <p:pic>
        <p:nvPicPr>
          <p:cNvPr id="125" name="QQ20161123-0@2x.png"/>
          <p:cNvPicPr>
            <a:picLocks noChangeAspect="1"/>
          </p:cNvPicPr>
          <p:nvPr/>
        </p:nvPicPr>
        <p:blipFill>
          <a:blip r:embed="rId6">
            <a:extLst/>
          </a:blip>
          <a:stretch>
            <a:fillRect/>
          </a:stretch>
        </p:blipFill>
        <p:spPr>
          <a:xfrm>
            <a:off x="8053143" y="2289368"/>
            <a:ext cx="1824353" cy="1711558"/>
          </a:xfrm>
          <a:prstGeom prst="rect">
            <a:avLst/>
          </a:prstGeom>
          <a:ln w="12700">
            <a:miter lim="400000"/>
          </a:ln>
        </p:spPr>
      </p:pic>
      <p:pic>
        <p:nvPicPr>
          <p:cNvPr id="126" name="QQ20161123-5@2x.png"/>
          <p:cNvPicPr>
            <a:picLocks noChangeAspect="1"/>
          </p:cNvPicPr>
          <p:nvPr/>
        </p:nvPicPr>
        <p:blipFill>
          <a:blip r:embed="rId7">
            <a:extLst/>
          </a:blip>
          <a:stretch>
            <a:fillRect/>
          </a:stretch>
        </p:blipFill>
        <p:spPr>
          <a:xfrm>
            <a:off x="6710775" y="5420284"/>
            <a:ext cx="2746747" cy="1068180"/>
          </a:xfrm>
          <a:prstGeom prst="rect">
            <a:avLst/>
          </a:prstGeom>
          <a:ln w="12700">
            <a:miter lim="400000"/>
          </a:ln>
        </p:spPr>
      </p:pic>
      <p:pic>
        <p:nvPicPr>
          <p:cNvPr id="127" name="QQ20161124-0@2x.png"/>
          <p:cNvPicPr>
            <a:picLocks noChangeAspect="1"/>
          </p:cNvPicPr>
          <p:nvPr/>
        </p:nvPicPr>
        <p:blipFill>
          <a:blip r:embed="rId8">
            <a:extLst/>
          </a:blip>
          <a:stretch>
            <a:fillRect/>
          </a:stretch>
        </p:blipFill>
        <p:spPr>
          <a:xfrm>
            <a:off x="8157216" y="6525915"/>
            <a:ext cx="1303892" cy="127691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body" idx="1"/>
          </p:nvPr>
        </p:nvSpPr>
        <p:spPr>
          <a:prstGeom prst="rect">
            <a:avLst/>
          </a:prstGeom>
        </p:spPr>
        <p:txBody>
          <a:bodyPr/>
          <a:lstStyle/>
          <a:p>
            <a:pPr marL="319077" indent="-319077" defTabSz="455675">
              <a:spcBef>
                <a:spcPts val="3200"/>
              </a:spcBef>
              <a:defRPr sz="1871"/>
            </a:pPr>
            <a:r>
              <a:t>ng-app指令</a:t>
            </a:r>
          </a:p>
          <a:p>
            <a:pPr marL="319077" indent="-319077" defTabSz="455675">
              <a:spcBef>
                <a:spcPts val="3200"/>
              </a:spcBef>
              <a:defRPr sz="1871"/>
            </a:pPr>
            <a:r>
              <a:t>&lt;html ng-app&gt;</a:t>
            </a:r>
          </a:p>
          <a:p>
            <a:pPr marL="319077" indent="-319077" defTabSz="455675">
              <a:spcBef>
                <a:spcPts val="3200"/>
              </a:spcBef>
              <a:defRPr sz="1871"/>
            </a:pPr>
            <a:r>
              <a:t>ng-app指令标记了AngularJS脚本的作用域，在&lt;html&gt;中添加ng-app属性即说明整个&lt;html&gt;都是AngularJS脚本作用域。开发者也可以在局部使用ng-app指令，如&lt;div ng-app&gt;，则AngularJS脚本仅在该&lt;div&gt;中运行。</a:t>
            </a:r>
          </a:p>
          <a:p>
            <a:pPr marL="319077" indent="-319077" defTabSz="455675">
              <a:spcBef>
                <a:spcPts val="3200"/>
              </a:spcBef>
              <a:defRPr sz="1871"/>
            </a:pPr>
            <a:r>
              <a:t>双大括号绑定的表达式</a:t>
            </a:r>
          </a:p>
          <a:p>
            <a:pPr marL="319077" indent="-319077" defTabSz="455675">
              <a:spcBef>
                <a:spcPts val="3200"/>
              </a:spcBef>
              <a:defRPr sz="1871"/>
            </a:pPr>
            <a:r>
              <a:t>&lt;p&gt;Nothing here {{'yet' + ‘!'}}&lt;/p&gt;</a:t>
            </a:r>
          </a:p>
          <a:p>
            <a:pPr marL="319077" indent="-319077" defTabSz="455675">
              <a:spcBef>
                <a:spcPts val="3200"/>
              </a:spcBef>
              <a:defRPr sz="1871"/>
            </a:pPr>
            <a:r>
              <a:t>这行代码演示了AngularJS模板的核心功能——绑定，这个绑定由双大括号{{}}和表达式'yet' + '!'组成。</a:t>
            </a:r>
          </a:p>
          <a:p>
            <a:pPr marL="319077" indent="-319077" defTabSz="455675">
              <a:spcBef>
                <a:spcPts val="3200"/>
              </a:spcBef>
              <a:defRPr sz="1871"/>
            </a:pPr>
            <a:r>
              <a:t>这个绑定告诉AngularJS需要运算其中的表达式并将结果插入DOM中，接下来的步骤我们将看到，DOM可以随着表达式运算结果的改变而实时更新。</a:t>
            </a:r>
          </a:p>
          <a:p>
            <a:pPr marL="319077" indent="-319077" defTabSz="455675">
              <a:spcBef>
                <a:spcPts val="3200"/>
              </a:spcBef>
              <a:defRPr sz="1871"/>
            </a:pPr>
            <a:r>
              <a:t>AngularJS表达式Angular expression是一种类似于JavaScript的代码片段，AngularJS表达式仅在AngularJS的作用域中运行，而不是在整个DOM中运行。</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body" idx="1"/>
          </p:nvPr>
        </p:nvSpPr>
        <p:spPr>
          <a:prstGeom prst="rect">
            <a:avLst/>
          </a:prstGeom>
        </p:spPr>
        <p:txBody>
          <a:bodyPr/>
          <a:lstStyle/>
          <a:p>
            <a:pPr marL="277207" indent="-277207" defTabSz="560831">
              <a:spcBef>
                <a:spcPts val="4000"/>
              </a:spcBef>
              <a:defRPr sz="2304"/>
            </a:pPr>
            <a:r>
              <a:t>通过ngApp指令来自动引导AngularJS应用是一种简洁的方式，适合大多数情况。在高级开发中，例如使用脚本装载应用，您也可以使用bootstrap手动引导AngularJS应用。</a:t>
            </a:r>
          </a:p>
          <a:p>
            <a:pPr marL="277207" indent="-277207" defTabSz="560831">
              <a:spcBef>
                <a:spcPts val="4000"/>
              </a:spcBef>
              <a:defRPr sz="2304"/>
            </a:pPr>
            <a:r>
              <a:t>AngularJS应用引导过程有3个重要点：</a:t>
            </a:r>
          </a:p>
          <a:p>
            <a:pPr marL="277207" indent="-277207" defTabSz="560831">
              <a:spcBef>
                <a:spcPts val="4000"/>
              </a:spcBef>
              <a:defRPr sz="2304"/>
            </a:pPr>
            <a:r>
              <a:t>注入器(injector)将用于创建此应用程序的依赖注入(dependency injection)；</a:t>
            </a:r>
          </a:p>
          <a:p>
            <a:pPr marL="277207" indent="-277207" defTabSz="560831">
              <a:spcBef>
                <a:spcPts val="4000"/>
              </a:spcBef>
              <a:defRPr sz="2304"/>
            </a:pPr>
            <a:r>
              <a:t>注入器将会创建根作用域作为我们应用模型的范围；</a:t>
            </a:r>
          </a:p>
          <a:p>
            <a:pPr marL="277207" indent="-277207" defTabSz="560831">
              <a:spcBef>
                <a:spcPts val="4000"/>
              </a:spcBef>
              <a:defRPr sz="2304"/>
            </a:pPr>
            <a:r>
              <a:t>AngularJS将会链接根作用域中的DOM，从用ngApp标记的HTML标签开始，逐步处理DOM中指令和绑定。</a:t>
            </a:r>
          </a:p>
          <a:p>
            <a:pPr marL="277207" indent="-277207" defTabSz="560831">
              <a:spcBef>
                <a:spcPts val="4000"/>
              </a:spcBef>
              <a:defRPr sz="2304"/>
            </a:pPr>
            <a:r>
              <a:t>一旦AngularJS应用引导完毕，它将继续侦听浏览器的HTML触发事件，如鼠标点击事件、按键事件、HTTP传入响应等改变DOM模型的事件。这类事件一旦发生，AngularJS将会自动检测变化，并作出相应的处理及更新。</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QQ20161125-0@2x.png"/>
          <p:cNvPicPr>
            <a:picLocks noChangeAspect="1"/>
          </p:cNvPicPr>
          <p:nvPr/>
        </p:nvPicPr>
        <p:blipFill>
          <a:blip r:embed="rId2">
            <a:extLst/>
          </a:blip>
          <a:stretch>
            <a:fillRect/>
          </a:stretch>
        </p:blipFill>
        <p:spPr>
          <a:xfrm>
            <a:off x="1445591" y="1515476"/>
            <a:ext cx="9775303" cy="707953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body" idx="1"/>
          </p:nvPr>
        </p:nvSpPr>
        <p:spPr>
          <a:prstGeom prst="rect">
            <a:avLst/>
          </a:prstGeom>
        </p:spPr>
        <p:txBody>
          <a:bodyPr/>
          <a:lstStyle/>
          <a:p>
            <a:pPr marL="251219" indent="-251219" defTabSz="508254">
              <a:spcBef>
                <a:spcPts val="3600"/>
              </a:spcBef>
              <a:defRPr sz="2088"/>
            </a:pPr>
            <a:r>
              <a:t>模型-视图-控制器（MVC）模式解耦代码和分离关注点</a:t>
            </a:r>
          </a:p>
          <a:p>
            <a:pPr marL="251219" indent="-251219" defTabSz="508254">
              <a:spcBef>
                <a:spcPts val="3600"/>
              </a:spcBef>
              <a:defRPr sz="2088"/>
            </a:pPr>
            <a:r>
              <a:t>在AngularJS中，一个视图是模型通过HTML**模板**渲染之后的映射。这意味着，不论模型什么时候发生变化，AngularJS会实时更新结合点，随之更新视图。</a:t>
            </a:r>
          </a:p>
          <a:p>
            <a:pPr marL="251219" indent="-251219" defTabSz="508254">
              <a:spcBef>
                <a:spcPts val="3600"/>
              </a:spcBef>
              <a:defRPr sz="2088"/>
            </a:pPr>
            <a:r>
              <a:t>在PhoneListCtrl控制器里面初始化了数据模型（这里只不过是一个包含了数组的函数，数组中存储的对象是手机数据列表）</a:t>
            </a:r>
          </a:p>
          <a:p>
            <a:pPr marL="251219" indent="-251219" defTabSz="508254">
              <a:spcBef>
                <a:spcPts val="3600"/>
              </a:spcBef>
              <a:defRPr sz="2088"/>
            </a:pPr>
            <a:r>
              <a:t>尽管控制器看起来并没有起到什么控制的作用，但是它在这里起到了至关重要的作用。通过给定我们数据模型的语境，控制器允许我们建立模型和视图之间的数据绑定。我们是这样把表现层，数据和逻辑部件联系在一起的：</a:t>
            </a:r>
          </a:p>
          <a:p>
            <a:pPr marL="251219" indent="-251219" defTabSz="508254">
              <a:spcBef>
                <a:spcPts val="3600"/>
              </a:spcBef>
              <a:defRPr sz="2088"/>
            </a:pPr>
            <a:r>
              <a:t>PhoneListCtrl——控制器方法的名字（在JS文件controllers.js中）和&lt;body&gt;标签里面的ngController指令的值相匹配。</a:t>
            </a:r>
          </a:p>
          <a:p>
            <a:pPr marL="251219" indent="-251219" defTabSz="508254">
              <a:spcBef>
                <a:spcPts val="3600"/>
              </a:spcBef>
              <a:defRPr sz="2088"/>
            </a:pPr>
            <a:r>
              <a:t>手机的数据此时与注入到我们控制器函数的作用域（$scope）相关联。当应用启动之后，会有一个根作用域被创建出来，而控制器的作用域是根作用域的一个典型后继。这个控制器的作用域对所有&lt;body ng-controller="PhoneListCtrl"&gt;标记内部的数据绑定有效</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idx="1"/>
          </p:nvPr>
        </p:nvSpPr>
        <p:spPr>
          <a:prstGeom prst="rect">
            <a:avLst/>
          </a:prstGeom>
        </p:spPr>
        <p:txBody>
          <a:bodyPr/>
          <a:lstStyle/>
          <a:p>
            <a:r>
              <a:t>AngularJS的作用域理论非常重要：一个作用域可以视作模板、模型和控制器协同工作的粘接器。AngularJS使用作用域，同时还有模板中的信息，数据模型和控制器。这些可以帮助模型和视图分离，但是他们两者确实是同步的！任何对于模型的更改都会即时反映在视图上；任何在视图上的更改都会被立刻体现在模型中。</a:t>
            </a:r>
          </a:p>
          <a:p>
            <a:endParaRPr/>
          </a:p>
          <a:p>
            <a:endParaRPr/>
          </a:p>
          <a:p>
            <a:endParaRPr/>
          </a:p>
          <a:p>
            <a:endParaRPr/>
          </a:p>
        </p:txBody>
      </p:sp>
      <p:pic>
        <p:nvPicPr>
          <p:cNvPr id="164" name="QQ20161125-1@2x.png"/>
          <p:cNvPicPr>
            <a:picLocks noChangeAspect="1"/>
          </p:cNvPicPr>
          <p:nvPr/>
        </p:nvPicPr>
        <p:blipFill>
          <a:blip r:embed="rId2">
            <a:extLst/>
          </a:blip>
          <a:stretch>
            <a:fillRect/>
          </a:stretch>
        </p:blipFill>
        <p:spPr>
          <a:xfrm>
            <a:off x="2278946" y="3898899"/>
            <a:ext cx="8446908" cy="558595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QQ20161125-2@2x.png"/>
          <p:cNvPicPr>
            <a:picLocks noChangeAspect="1"/>
          </p:cNvPicPr>
          <p:nvPr/>
        </p:nvPicPr>
        <p:blipFill>
          <a:blip r:embed="rId2">
            <a:extLst/>
          </a:blip>
          <a:stretch>
            <a:fillRect/>
          </a:stretch>
        </p:blipFill>
        <p:spPr>
          <a:xfrm>
            <a:off x="475797" y="1032636"/>
            <a:ext cx="12053206" cy="703103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body" idx="1"/>
          </p:nvPr>
        </p:nvSpPr>
        <p:spPr>
          <a:prstGeom prst="rect">
            <a:avLst/>
          </a:prstGeom>
        </p:spPr>
        <p:txBody>
          <a:bodyPr/>
          <a:lstStyle/>
          <a:p>
            <a:endParaRPr/>
          </a:p>
        </p:txBody>
      </p:sp>
      <p:pic>
        <p:nvPicPr>
          <p:cNvPr id="169" name="QQ20161125-1@2x.png"/>
          <p:cNvPicPr>
            <a:picLocks noChangeAspect="1"/>
          </p:cNvPicPr>
          <p:nvPr/>
        </p:nvPicPr>
        <p:blipFill>
          <a:blip r:embed="rId2">
            <a:extLst/>
          </a:blip>
          <a:stretch>
            <a:fillRect/>
          </a:stretch>
        </p:blipFill>
        <p:spPr>
          <a:xfrm>
            <a:off x="1015737" y="121152"/>
            <a:ext cx="6611428" cy="4542546"/>
          </a:xfrm>
          <a:prstGeom prst="rect">
            <a:avLst/>
          </a:prstGeom>
          <a:ln w="12700">
            <a:miter lim="400000"/>
          </a:ln>
        </p:spPr>
      </p:pic>
      <p:pic>
        <p:nvPicPr>
          <p:cNvPr id="170" name="QQ20161125-3@2x.png"/>
          <p:cNvPicPr>
            <a:picLocks noChangeAspect="1"/>
          </p:cNvPicPr>
          <p:nvPr/>
        </p:nvPicPr>
        <p:blipFill>
          <a:blip r:embed="rId3">
            <a:extLst/>
          </a:blip>
          <a:stretch>
            <a:fillRect/>
          </a:stretch>
        </p:blipFill>
        <p:spPr>
          <a:xfrm>
            <a:off x="1003822" y="4663972"/>
            <a:ext cx="9058426" cy="471737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body" idx="1"/>
          </p:nvPr>
        </p:nvSpPr>
        <p:spPr>
          <a:prstGeom prst="rect">
            <a:avLst/>
          </a:prstGeom>
        </p:spPr>
        <p:txBody>
          <a:bodyPr/>
          <a:lstStyle/>
          <a:p>
            <a:pPr marL="251219" indent="-251219" defTabSz="508254">
              <a:spcBef>
                <a:spcPts val="3600"/>
              </a:spcBef>
              <a:defRPr sz="2088"/>
            </a:pPr>
            <a:r>
              <a:t>这个测试验证了我们的手机数组里面有三条记录</a:t>
            </a:r>
          </a:p>
          <a:p>
            <a:pPr marL="251219" indent="-251219" defTabSz="508254">
              <a:spcBef>
                <a:spcPts val="3600"/>
              </a:spcBef>
              <a:defRPr sz="2088"/>
            </a:pPr>
            <a:r>
              <a:t>在写测试的时候，AngularJS的开发者倾向于使用Jasmine行为驱动开发（BBD）框架中的语法。</a:t>
            </a:r>
          </a:p>
          <a:p>
            <a:pPr marL="251219" indent="-251219" defTabSz="508254">
              <a:spcBef>
                <a:spcPts val="3600"/>
              </a:spcBef>
              <a:defRPr sz="2088"/>
            </a:pPr>
            <a:r>
              <a:t>迭代器过滤</a:t>
            </a:r>
          </a:p>
          <a:p>
            <a:pPr marL="251219" indent="-251219" defTabSz="508254">
              <a:spcBef>
                <a:spcPts val="3600"/>
              </a:spcBef>
              <a:defRPr sz="2088"/>
            </a:pPr>
            <a:endParaRPr/>
          </a:p>
          <a:p>
            <a:pPr marL="251219" indent="-251219" defTabSz="508254">
              <a:spcBef>
                <a:spcPts val="3600"/>
              </a:spcBef>
              <a:defRPr sz="2088"/>
            </a:pPr>
            <a:endParaRPr/>
          </a:p>
          <a:p>
            <a:pPr marL="251219" indent="-251219" defTabSz="508254">
              <a:spcBef>
                <a:spcPts val="3600"/>
              </a:spcBef>
              <a:defRPr sz="2088"/>
            </a:pPr>
            <a:endParaRPr/>
          </a:p>
          <a:p>
            <a:pPr marL="251219" indent="-251219" defTabSz="508254">
              <a:spcBef>
                <a:spcPts val="3600"/>
              </a:spcBef>
              <a:defRPr sz="2088"/>
            </a:pPr>
            <a:endParaRPr/>
          </a:p>
          <a:p>
            <a:pPr marL="251219" indent="-251219" defTabSz="508254">
              <a:spcBef>
                <a:spcPts val="3600"/>
              </a:spcBef>
              <a:defRPr sz="2088"/>
            </a:pPr>
            <a:endParaRPr/>
          </a:p>
        </p:txBody>
      </p:sp>
      <p:pic>
        <p:nvPicPr>
          <p:cNvPr id="173" name="QQ20161125-4@2x.png"/>
          <p:cNvPicPr>
            <a:picLocks noChangeAspect="1"/>
          </p:cNvPicPr>
          <p:nvPr/>
        </p:nvPicPr>
        <p:blipFill>
          <a:blip r:embed="rId2">
            <a:extLst/>
          </a:blip>
          <a:stretch>
            <a:fillRect/>
          </a:stretch>
        </p:blipFill>
        <p:spPr>
          <a:xfrm>
            <a:off x="4762177" y="3275370"/>
            <a:ext cx="7556088" cy="582263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QQ20161125-5@2x.png"/>
          <p:cNvPicPr>
            <a:picLocks noChangeAspect="1"/>
          </p:cNvPicPr>
          <p:nvPr/>
        </p:nvPicPr>
        <p:blipFill>
          <a:blip r:embed="rId2">
            <a:extLst/>
          </a:blip>
          <a:stretch>
            <a:fillRect/>
          </a:stretch>
        </p:blipFill>
        <p:spPr>
          <a:xfrm>
            <a:off x="429117" y="1225616"/>
            <a:ext cx="12146566" cy="680462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p:nvPr/>
        </p:nvSpPr>
        <p:spPr>
          <a:xfrm>
            <a:off x="556683" y="618066"/>
            <a:ext cx="24765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端到端的测试</a:t>
            </a:r>
          </a:p>
        </p:txBody>
      </p:sp>
      <p:pic>
        <p:nvPicPr>
          <p:cNvPr id="178" name="QQ20161125-0@2x.png"/>
          <p:cNvPicPr>
            <a:picLocks noChangeAspect="1"/>
          </p:cNvPicPr>
          <p:nvPr/>
        </p:nvPicPr>
        <p:blipFill>
          <a:blip r:embed="rId2">
            <a:extLst/>
          </a:blip>
          <a:stretch>
            <a:fillRect/>
          </a:stretch>
        </p:blipFill>
        <p:spPr>
          <a:xfrm>
            <a:off x="834363" y="2345500"/>
            <a:ext cx="10732361" cy="572392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p>
            <a:r>
              <a:t>前端框架构建</a:t>
            </a:r>
          </a:p>
        </p:txBody>
      </p:sp>
      <p:sp>
        <p:nvSpPr>
          <p:cNvPr id="130" name="Shape 130"/>
          <p:cNvSpPr>
            <a:spLocks noGrp="1"/>
          </p:cNvSpPr>
          <p:nvPr>
            <p:ph type="body" idx="1"/>
          </p:nvPr>
        </p:nvSpPr>
        <p:spPr>
          <a:prstGeom prst="rect">
            <a:avLst/>
          </a:prstGeom>
        </p:spPr>
        <p:txBody>
          <a:bodyPr/>
          <a:lstStyle/>
          <a:p>
            <a:pPr marL="196596" indent="-196596" defTabSz="502412">
              <a:spcBef>
                <a:spcPts val="3600"/>
              </a:spcBef>
              <a:defRPr sz="2064"/>
            </a:pPr>
            <a:r>
              <a:t>业务框架—AngularJS(v1.5.8)</a:t>
            </a:r>
          </a:p>
          <a:p>
            <a:pPr marL="196596" indent="-196596" defTabSz="502412">
              <a:spcBef>
                <a:spcPts val="3600"/>
              </a:spcBef>
              <a:defRPr sz="2064"/>
            </a:pPr>
            <a:r>
              <a:t>UI框架—Bootstrap(v3.3.5)</a:t>
            </a:r>
          </a:p>
          <a:p>
            <a:pPr marL="196596" indent="-196596" defTabSz="502412">
              <a:spcBef>
                <a:spcPts val="3600"/>
              </a:spcBef>
              <a:defRPr sz="2064"/>
            </a:pPr>
            <a:r>
              <a:t>图标库—Font Awesome Icon（v4.7.0）</a:t>
            </a:r>
          </a:p>
          <a:p>
            <a:pPr marL="196596" indent="-196596" defTabSz="502412">
              <a:spcBef>
                <a:spcPts val="3600"/>
              </a:spcBef>
              <a:defRPr sz="2064"/>
            </a:pPr>
            <a:r>
              <a:t>css编写—Less（v2.5.3 ）</a:t>
            </a:r>
          </a:p>
          <a:p>
            <a:pPr marL="196596" indent="-196596" defTabSz="502412">
              <a:spcBef>
                <a:spcPts val="3600"/>
              </a:spcBef>
              <a:defRPr sz="2064"/>
            </a:pPr>
            <a:r>
              <a:t>项目执行环境—NodeJS NPM(v6.2.0)</a:t>
            </a:r>
          </a:p>
          <a:p>
            <a:pPr marL="196596" indent="-196596" defTabSz="502412">
              <a:spcBef>
                <a:spcPts val="3600"/>
              </a:spcBef>
              <a:defRPr sz="2064"/>
            </a:pPr>
            <a:r>
              <a:t>项目包管理工具—Gulp(v3.9.1)</a:t>
            </a:r>
          </a:p>
          <a:p>
            <a:pPr marL="196596" indent="-196596" defTabSz="502412">
              <a:spcBef>
                <a:spcPts val="3600"/>
              </a:spcBef>
              <a:defRPr sz="2064"/>
            </a:pPr>
            <a:r>
              <a:t>Javascript异步加载框架—RequireJS(v2.0)</a:t>
            </a:r>
          </a:p>
          <a:p>
            <a:pPr marL="196596" indent="-196596" defTabSz="502412">
              <a:spcBef>
                <a:spcPts val="3600"/>
              </a:spcBef>
              <a:defRPr sz="2064"/>
            </a:pPr>
            <a:r>
              <a:t>第三方库—JQuery(v3.1.1)、Echarts(v3.0以上) etc.</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body" idx="1"/>
          </p:nvPr>
        </p:nvSpPr>
        <p:spPr>
          <a:prstGeom prst="rect">
            <a:avLst/>
          </a:prstGeom>
        </p:spPr>
        <p:txBody>
          <a:bodyPr/>
          <a:lstStyle/>
          <a:p>
            <a:r>
              <a:t>单元测试用来测试我们用js编写的控制器和其他组件都非常方便，但是不能方便的对DOM操作和应用集成进行测试。对于这些来说，端到端测试是一个更好的选择。</a:t>
            </a:r>
          </a:p>
          <a:p>
            <a:r>
              <a:t>搜索特性是完全通过模板和数据绑定实现的，所以我们的第一个端到端测试就来验证这些特性是否符合我们的预期。</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p>
            <a:r>
              <a:t>angular Demo02</a:t>
            </a:r>
          </a:p>
        </p:txBody>
      </p:sp>
      <p:pic>
        <p:nvPicPr>
          <p:cNvPr id="183" name="QQ20161125-1@2x.png"/>
          <p:cNvPicPr>
            <a:picLocks noChangeAspect="1"/>
          </p:cNvPicPr>
          <p:nvPr/>
        </p:nvPicPr>
        <p:blipFill>
          <a:blip r:embed="rId2">
            <a:extLst/>
          </a:blip>
          <a:stretch>
            <a:fillRect/>
          </a:stretch>
        </p:blipFill>
        <p:spPr>
          <a:xfrm>
            <a:off x="790448" y="2907732"/>
            <a:ext cx="11423904" cy="538368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r>
              <a:t>angular Demo03</a:t>
            </a:r>
          </a:p>
        </p:txBody>
      </p:sp>
      <p:pic>
        <p:nvPicPr>
          <p:cNvPr id="186" name="QQ20161125-0@2x.png"/>
          <p:cNvPicPr>
            <a:picLocks noChangeAspect="1"/>
          </p:cNvPicPr>
          <p:nvPr/>
        </p:nvPicPr>
        <p:blipFill>
          <a:blip r:embed="rId2">
            <a:extLst/>
          </a:blip>
          <a:stretch>
            <a:fillRect/>
          </a:stretch>
        </p:blipFill>
        <p:spPr>
          <a:xfrm>
            <a:off x="496848" y="3209144"/>
            <a:ext cx="11800170" cy="427889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prstGeom prst="rect">
            <a:avLst/>
          </a:prstGeom>
        </p:spPr>
        <p:txBody>
          <a:bodyPr/>
          <a:lstStyle/>
          <a:p>
            <a:r>
              <a:t>angular Demo04</a:t>
            </a:r>
          </a:p>
        </p:txBody>
      </p:sp>
      <p:pic>
        <p:nvPicPr>
          <p:cNvPr id="189" name="QQ20161125-2@2x.png"/>
          <p:cNvPicPr>
            <a:picLocks noChangeAspect="1"/>
          </p:cNvPicPr>
          <p:nvPr/>
        </p:nvPicPr>
        <p:blipFill>
          <a:blip r:embed="rId2">
            <a:extLst/>
          </a:blip>
          <a:stretch>
            <a:fillRect/>
          </a:stretch>
        </p:blipFill>
        <p:spPr>
          <a:xfrm>
            <a:off x="2293763" y="2349028"/>
            <a:ext cx="8417274" cy="656149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prstGeom prst="rect">
            <a:avLst/>
          </a:prstGeom>
        </p:spPr>
        <p:txBody>
          <a:bodyPr/>
          <a:lstStyle/>
          <a:p>
            <a:r>
              <a:t>Less</a:t>
            </a:r>
          </a:p>
        </p:txBody>
      </p:sp>
      <p:sp>
        <p:nvSpPr>
          <p:cNvPr id="192" name="Shape 192"/>
          <p:cNvSpPr>
            <a:spLocks noGrp="1"/>
          </p:cNvSpPr>
          <p:nvPr>
            <p:ph type="body" idx="1"/>
          </p:nvPr>
        </p:nvSpPr>
        <p:spPr>
          <a:prstGeom prst="rect">
            <a:avLst/>
          </a:prstGeom>
        </p:spPr>
        <p:txBody>
          <a:bodyPr/>
          <a:lstStyle/>
          <a:p>
            <a:r>
              <a:t>Less 是一门 CSS 预处理语言，它扩充了 CSS 语言，增加了诸如变量、混合（mixin）、函数等功能，让 CSS 更易维护、方便制作主题、扩充。</a:t>
            </a:r>
          </a:p>
          <a:p>
            <a:r>
              <a:t>Less 可以运行在 Node、浏览器和 Rhino 平台上。网上有很多第三方工具帮助你编译 Less 源码。</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body" idx="1"/>
          </p:nvPr>
        </p:nvSpPr>
        <p:spPr>
          <a:xfrm>
            <a:off x="817502" y="1270000"/>
            <a:ext cx="11099801" cy="7213600"/>
          </a:xfrm>
          <a:prstGeom prst="rect">
            <a:avLst/>
          </a:prstGeom>
        </p:spPr>
        <p:txBody>
          <a:bodyPr/>
          <a:lstStyle>
            <a:lvl1pPr marL="818147" indent="-818147">
              <a:spcBef>
                <a:spcPts val="0"/>
              </a:spcBef>
              <a:defRPr sz="2800"/>
            </a:lvl1pPr>
          </a:lstStyle>
          <a:p>
            <a:r>
              <a:t>变量 </a:t>
            </a:r>
          </a:p>
        </p:txBody>
      </p:sp>
      <p:pic>
        <p:nvPicPr>
          <p:cNvPr id="195" name="QQ20161124-0@2x.png"/>
          <p:cNvPicPr>
            <a:picLocks noChangeAspect="1"/>
          </p:cNvPicPr>
          <p:nvPr/>
        </p:nvPicPr>
        <p:blipFill>
          <a:blip r:embed="rId2">
            <a:extLst/>
          </a:blip>
          <a:stretch>
            <a:fillRect/>
          </a:stretch>
        </p:blipFill>
        <p:spPr>
          <a:xfrm>
            <a:off x="4757966" y="1369673"/>
            <a:ext cx="7594996" cy="2531666"/>
          </a:xfrm>
          <a:prstGeom prst="rect">
            <a:avLst/>
          </a:prstGeom>
          <a:ln w="12700">
            <a:miter lim="400000"/>
          </a:ln>
        </p:spPr>
      </p:pic>
      <p:pic>
        <p:nvPicPr>
          <p:cNvPr id="196" name="QQ20161124-1@2x.png"/>
          <p:cNvPicPr>
            <a:picLocks noChangeAspect="1"/>
          </p:cNvPicPr>
          <p:nvPr/>
        </p:nvPicPr>
        <p:blipFill>
          <a:blip r:embed="rId3">
            <a:extLst/>
          </a:blip>
          <a:stretch>
            <a:fillRect/>
          </a:stretch>
        </p:blipFill>
        <p:spPr>
          <a:xfrm>
            <a:off x="4761515" y="4422484"/>
            <a:ext cx="7587898" cy="257770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nvSpPr>
        <p:spPr>
          <a:xfrm>
            <a:off x="1589118" y="1657269"/>
            <a:ext cx="9017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混合</a:t>
            </a:r>
          </a:p>
        </p:txBody>
      </p:sp>
      <p:pic>
        <p:nvPicPr>
          <p:cNvPr id="199" name="QQ20161124-2@2x.png"/>
          <p:cNvPicPr>
            <a:picLocks noChangeAspect="1"/>
          </p:cNvPicPr>
          <p:nvPr/>
        </p:nvPicPr>
        <p:blipFill>
          <a:blip r:embed="rId2">
            <a:extLst/>
          </a:blip>
          <a:stretch>
            <a:fillRect/>
          </a:stretch>
        </p:blipFill>
        <p:spPr>
          <a:xfrm>
            <a:off x="4258055" y="2167388"/>
            <a:ext cx="6410361" cy="2008310"/>
          </a:xfrm>
          <a:prstGeom prst="rect">
            <a:avLst/>
          </a:prstGeom>
          <a:ln w="12700">
            <a:miter lim="400000"/>
          </a:ln>
        </p:spPr>
      </p:pic>
      <p:pic>
        <p:nvPicPr>
          <p:cNvPr id="200" name="QQ20161124-3@2x.png"/>
          <p:cNvPicPr>
            <a:picLocks noChangeAspect="1"/>
          </p:cNvPicPr>
          <p:nvPr/>
        </p:nvPicPr>
        <p:blipFill>
          <a:blip r:embed="rId3">
            <a:extLst/>
          </a:blip>
          <a:stretch>
            <a:fillRect/>
          </a:stretch>
        </p:blipFill>
        <p:spPr>
          <a:xfrm>
            <a:off x="4258055" y="3930297"/>
            <a:ext cx="6410361" cy="445720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p:nvPr/>
        </p:nvSpPr>
        <p:spPr>
          <a:xfrm>
            <a:off x="1079126" y="1237275"/>
            <a:ext cx="9017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嵌套</a:t>
            </a:r>
          </a:p>
        </p:txBody>
      </p:sp>
      <p:pic>
        <p:nvPicPr>
          <p:cNvPr id="203" name="QQ20161124-4@2x.png"/>
          <p:cNvPicPr>
            <a:picLocks noChangeAspect="1"/>
          </p:cNvPicPr>
          <p:nvPr/>
        </p:nvPicPr>
        <p:blipFill>
          <a:blip r:embed="rId2">
            <a:extLst/>
          </a:blip>
          <a:stretch>
            <a:fillRect/>
          </a:stretch>
        </p:blipFill>
        <p:spPr>
          <a:xfrm>
            <a:off x="3591090" y="1335477"/>
            <a:ext cx="3360197" cy="3060774"/>
          </a:xfrm>
          <a:prstGeom prst="rect">
            <a:avLst/>
          </a:prstGeom>
          <a:ln w="12700">
            <a:miter lim="400000"/>
          </a:ln>
        </p:spPr>
      </p:pic>
      <p:pic>
        <p:nvPicPr>
          <p:cNvPr id="204" name="QQ20161124-5@2x.png"/>
          <p:cNvPicPr>
            <a:picLocks noChangeAspect="1"/>
          </p:cNvPicPr>
          <p:nvPr/>
        </p:nvPicPr>
        <p:blipFill>
          <a:blip r:embed="rId3">
            <a:extLst/>
          </a:blip>
          <a:stretch>
            <a:fillRect/>
          </a:stretch>
        </p:blipFill>
        <p:spPr>
          <a:xfrm>
            <a:off x="7165833" y="1316552"/>
            <a:ext cx="4489135" cy="3060774"/>
          </a:xfrm>
          <a:prstGeom prst="rect">
            <a:avLst/>
          </a:prstGeom>
          <a:ln w="12700">
            <a:miter lim="400000"/>
          </a:ln>
        </p:spPr>
      </p:pic>
      <p:pic>
        <p:nvPicPr>
          <p:cNvPr id="205" name="QQ20161124-6@2x.png"/>
          <p:cNvPicPr>
            <a:picLocks noChangeAspect="1"/>
          </p:cNvPicPr>
          <p:nvPr/>
        </p:nvPicPr>
        <p:blipFill>
          <a:blip r:embed="rId4">
            <a:extLst/>
          </a:blip>
          <a:stretch>
            <a:fillRect/>
          </a:stretch>
        </p:blipFill>
        <p:spPr>
          <a:xfrm>
            <a:off x="5440300" y="4898764"/>
            <a:ext cx="4160261" cy="411112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593574" y="1492271"/>
            <a:ext cx="20828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嵌套和冒泡</a:t>
            </a:r>
          </a:p>
        </p:txBody>
      </p:sp>
      <p:pic>
        <p:nvPicPr>
          <p:cNvPr id="208" name="QQ20161124-7@2x.png"/>
          <p:cNvPicPr>
            <a:picLocks noChangeAspect="1"/>
          </p:cNvPicPr>
          <p:nvPr/>
        </p:nvPicPr>
        <p:blipFill>
          <a:blip r:embed="rId2">
            <a:extLst/>
          </a:blip>
          <a:stretch>
            <a:fillRect/>
          </a:stretch>
        </p:blipFill>
        <p:spPr>
          <a:xfrm>
            <a:off x="878791" y="3203112"/>
            <a:ext cx="5617910" cy="4299627"/>
          </a:xfrm>
          <a:prstGeom prst="rect">
            <a:avLst/>
          </a:prstGeom>
          <a:ln w="12700">
            <a:miter lim="400000"/>
          </a:ln>
        </p:spPr>
      </p:pic>
      <p:pic>
        <p:nvPicPr>
          <p:cNvPr id="209" name="QQ20161124-8@2x.png"/>
          <p:cNvPicPr>
            <a:picLocks noChangeAspect="1"/>
          </p:cNvPicPr>
          <p:nvPr/>
        </p:nvPicPr>
        <p:blipFill>
          <a:blip r:embed="rId3">
            <a:extLst/>
          </a:blip>
          <a:stretch>
            <a:fillRect/>
          </a:stretch>
        </p:blipFill>
        <p:spPr>
          <a:xfrm>
            <a:off x="7178239" y="3203112"/>
            <a:ext cx="5147441" cy="4299627"/>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1094126" y="1267275"/>
            <a:ext cx="9017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计算</a:t>
            </a:r>
          </a:p>
        </p:txBody>
      </p:sp>
      <p:pic>
        <p:nvPicPr>
          <p:cNvPr id="212" name="QQ20161124-9@2x.png"/>
          <p:cNvPicPr>
            <a:picLocks noChangeAspect="1"/>
          </p:cNvPicPr>
          <p:nvPr/>
        </p:nvPicPr>
        <p:blipFill>
          <a:blip r:embed="rId2">
            <a:extLst/>
          </a:blip>
          <a:stretch>
            <a:fillRect/>
          </a:stretch>
        </p:blipFill>
        <p:spPr>
          <a:xfrm>
            <a:off x="2460277" y="2511937"/>
            <a:ext cx="8441311" cy="424949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r>
              <a:t>angular介绍</a:t>
            </a:r>
          </a:p>
        </p:txBody>
      </p:sp>
      <p:sp>
        <p:nvSpPr>
          <p:cNvPr id="133" name="Shape 133"/>
          <p:cNvSpPr>
            <a:spLocks noGrp="1"/>
          </p:cNvSpPr>
          <p:nvPr>
            <p:ph type="body" idx="1"/>
          </p:nvPr>
        </p:nvSpPr>
        <p:spPr>
          <a:prstGeom prst="rect">
            <a:avLst/>
          </a:prstGeom>
        </p:spPr>
        <p:txBody>
          <a:bodyPr/>
          <a:lstStyle/>
          <a:p>
            <a:pPr marL="253385" indent="-253385" defTabSz="473201">
              <a:lnSpc>
                <a:spcPct val="72000"/>
              </a:lnSpc>
              <a:spcBef>
                <a:spcPts val="3400"/>
              </a:spcBef>
              <a:defRPr sz="2106"/>
            </a:pPr>
            <a:r>
              <a:t>1.angularjs是什么？</a:t>
            </a:r>
          </a:p>
          <a:p>
            <a:pPr marL="253385" indent="-253385" defTabSz="473201">
              <a:lnSpc>
                <a:spcPct val="72000"/>
              </a:lnSpc>
              <a:spcBef>
                <a:spcPts val="3400"/>
              </a:spcBef>
              <a:defRPr sz="2106"/>
            </a:pPr>
            <a:r>
              <a:t>HTML是一门很好的为静态文本展示设计的声明式语言，但要构建WEB应用的话它就显得乏力了。AngularJS</a:t>
            </a:r>
          </a:p>
          <a:p>
            <a:pPr marL="253385" indent="-253385" defTabSz="473201">
              <a:lnSpc>
                <a:spcPct val="72000"/>
              </a:lnSpc>
              <a:spcBef>
                <a:spcPts val="3400"/>
              </a:spcBef>
              <a:defRPr sz="2106"/>
            </a:pPr>
            <a:r>
              <a:t>是为了克服HTML在构建应用上的不足而设计的。</a:t>
            </a:r>
          </a:p>
          <a:p>
            <a:pPr marL="253385" indent="-253385" defTabSz="473201">
              <a:lnSpc>
                <a:spcPct val="72000"/>
              </a:lnSpc>
              <a:spcBef>
                <a:spcPts val="3400"/>
              </a:spcBef>
              <a:defRPr sz="2106"/>
            </a:pPr>
            <a:r>
              <a:t>通常，我们是通过以下技术来解决静态网页技术在构建动态应用上的不足：</a:t>
            </a:r>
          </a:p>
          <a:p>
            <a:pPr marL="253385" indent="-253385" defTabSz="473201">
              <a:lnSpc>
                <a:spcPct val="72000"/>
              </a:lnSpc>
              <a:spcBef>
                <a:spcPts val="3400"/>
              </a:spcBef>
              <a:defRPr sz="2106"/>
            </a:pPr>
            <a:r>
              <a:t>类库 - 类库是一些函数的集合，它能帮助你写WEB应用。起主导作用的是你的代码，由你来决定何时使用类库。</a:t>
            </a:r>
          </a:p>
          <a:p>
            <a:pPr marL="253385" indent="-253385" defTabSz="473201">
              <a:lnSpc>
                <a:spcPct val="72000"/>
              </a:lnSpc>
              <a:spcBef>
                <a:spcPts val="3400"/>
              </a:spcBef>
              <a:defRPr sz="2106"/>
            </a:pPr>
            <a:r>
              <a:t>类库有：jQuery等。</a:t>
            </a:r>
          </a:p>
          <a:p>
            <a:pPr marL="253385" indent="-253385" defTabSz="473201">
              <a:lnSpc>
                <a:spcPct val="72000"/>
              </a:lnSpc>
              <a:spcBef>
                <a:spcPts val="3400"/>
              </a:spcBef>
              <a:defRPr sz="2106"/>
            </a:pPr>
            <a:r>
              <a:t>框架 - 框架是一种特殊的、已经实现了的WEB应用，你只需要对它填充具体的业务逻辑。这里框架是起主导作用的，</a:t>
            </a:r>
          </a:p>
          <a:p>
            <a:pPr marL="253385" indent="-253385" defTabSz="473201">
              <a:lnSpc>
                <a:spcPct val="72000"/>
              </a:lnSpc>
              <a:spcBef>
                <a:spcPts val="3400"/>
              </a:spcBef>
              <a:defRPr sz="2106"/>
            </a:pPr>
            <a:r>
              <a:t>由它来根据具体的应用逻辑来调用你的代码。框架有：knockout、sproutcore等。</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p:nvPr/>
        </p:nvSpPr>
        <p:spPr>
          <a:xfrm>
            <a:off x="1004127" y="1432272"/>
            <a:ext cx="9017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函数</a:t>
            </a:r>
          </a:p>
        </p:txBody>
      </p:sp>
      <p:pic>
        <p:nvPicPr>
          <p:cNvPr id="215" name="QQ20161124-0@2x.png"/>
          <p:cNvPicPr>
            <a:picLocks noChangeAspect="1"/>
          </p:cNvPicPr>
          <p:nvPr/>
        </p:nvPicPr>
        <p:blipFill>
          <a:blip r:embed="rId2">
            <a:extLst/>
          </a:blip>
          <a:stretch>
            <a:fillRect/>
          </a:stretch>
        </p:blipFill>
        <p:spPr>
          <a:xfrm>
            <a:off x="1044957" y="3087725"/>
            <a:ext cx="11576047" cy="433763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987274" y="1627269"/>
            <a:ext cx="1295401"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作用域</a:t>
            </a:r>
          </a:p>
        </p:txBody>
      </p:sp>
      <p:pic>
        <p:nvPicPr>
          <p:cNvPr id="218" name="QQ20161124-1@2x.png"/>
          <p:cNvPicPr>
            <a:picLocks noChangeAspect="1"/>
          </p:cNvPicPr>
          <p:nvPr/>
        </p:nvPicPr>
        <p:blipFill>
          <a:blip r:embed="rId2">
            <a:extLst/>
          </a:blip>
          <a:stretch>
            <a:fillRect/>
          </a:stretch>
        </p:blipFill>
        <p:spPr>
          <a:xfrm>
            <a:off x="1025629" y="3878296"/>
            <a:ext cx="5510150" cy="3386009"/>
          </a:xfrm>
          <a:prstGeom prst="rect">
            <a:avLst/>
          </a:prstGeom>
          <a:ln w="12700">
            <a:miter lim="400000"/>
          </a:ln>
        </p:spPr>
      </p:pic>
      <p:pic>
        <p:nvPicPr>
          <p:cNvPr id="219" name="QQ20161124-2@2x.png"/>
          <p:cNvPicPr>
            <a:picLocks noChangeAspect="1"/>
          </p:cNvPicPr>
          <p:nvPr/>
        </p:nvPicPr>
        <p:blipFill>
          <a:blip r:embed="rId3">
            <a:extLst/>
          </a:blip>
          <a:stretch>
            <a:fillRect/>
          </a:stretch>
        </p:blipFill>
        <p:spPr>
          <a:xfrm>
            <a:off x="6937995" y="3878296"/>
            <a:ext cx="5754137" cy="338600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r>
              <a:t>angular—MVVM</a:t>
            </a:r>
          </a:p>
        </p:txBody>
      </p:sp>
      <p:sp>
        <p:nvSpPr>
          <p:cNvPr id="136" name="Shape 136"/>
          <p:cNvSpPr>
            <a:spLocks noGrp="1"/>
          </p:cNvSpPr>
          <p:nvPr>
            <p:ph type="body" idx="1"/>
          </p:nvPr>
        </p:nvSpPr>
        <p:spPr>
          <a:prstGeom prst="rect">
            <a:avLst/>
          </a:prstGeom>
        </p:spPr>
        <p:txBody>
          <a:bodyPr/>
          <a:lstStyle/>
          <a:p>
            <a:endParaRPr/>
          </a:p>
        </p:txBody>
      </p:sp>
      <p:pic>
        <p:nvPicPr>
          <p:cNvPr id="137" name="QQ20161125-1@2x.png"/>
          <p:cNvPicPr>
            <a:picLocks noChangeAspect="1"/>
          </p:cNvPicPr>
          <p:nvPr/>
        </p:nvPicPr>
        <p:blipFill>
          <a:blip r:embed="rId2">
            <a:extLst/>
          </a:blip>
          <a:stretch>
            <a:fillRect/>
          </a:stretch>
        </p:blipFill>
        <p:spPr>
          <a:xfrm>
            <a:off x="557153" y="2747499"/>
            <a:ext cx="11890494" cy="504494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body" idx="1"/>
          </p:nvPr>
        </p:nvSpPr>
        <p:spPr>
          <a:prstGeom prst="rect">
            <a:avLst/>
          </a:prstGeom>
        </p:spPr>
        <p:txBody>
          <a:bodyPr/>
          <a:lstStyle/>
          <a:p>
            <a:pPr marL="282982" indent="-282982" defTabSz="572516">
              <a:spcBef>
                <a:spcPts val="4100"/>
              </a:spcBef>
              <a:defRPr sz="2352"/>
            </a:pPr>
            <a:r>
              <a:t>MVC</a:t>
            </a:r>
          </a:p>
          <a:p>
            <a:pPr marL="282982" indent="-282982" defTabSz="572516">
              <a:spcBef>
                <a:spcPts val="4100"/>
              </a:spcBef>
              <a:defRPr sz="2352"/>
            </a:pPr>
            <a:r>
              <a:t>Model：数据展现的对象模型，例如一个列表页HTML对象的模型/数据库中表模型</a:t>
            </a:r>
          </a:p>
          <a:p>
            <a:pPr marL="282982" indent="-282982" defTabSz="572516">
              <a:spcBef>
                <a:spcPts val="4100"/>
              </a:spcBef>
              <a:defRPr sz="2352"/>
            </a:pPr>
            <a:r>
              <a:t>View：UI，Web页面中就是HTML</a:t>
            </a:r>
          </a:p>
          <a:p>
            <a:pPr marL="282982" indent="-282982" defTabSz="572516">
              <a:spcBef>
                <a:spcPts val="4100"/>
              </a:spcBef>
              <a:defRPr sz="2352"/>
            </a:pPr>
            <a:r>
              <a:t>Controller：处理/加工Model</a:t>
            </a:r>
          </a:p>
          <a:p>
            <a:pPr marL="282982" indent="-282982" defTabSz="572516">
              <a:spcBef>
                <a:spcPts val="4100"/>
              </a:spcBef>
              <a:defRPr sz="2352"/>
            </a:pPr>
            <a:r>
              <a:t>工作模型：Controller=&gt;Model=&gt;View</a:t>
            </a:r>
          </a:p>
          <a:p>
            <a:pPr marL="282982" indent="-282982" defTabSz="572516">
              <a:spcBef>
                <a:spcPts val="4100"/>
              </a:spcBef>
              <a:defRPr sz="2352"/>
            </a:pPr>
            <a:endParaRPr/>
          </a:p>
          <a:p>
            <a:pPr marL="282982" indent="-282982" defTabSz="572516">
              <a:spcBef>
                <a:spcPts val="4100"/>
              </a:spcBef>
              <a:defRPr sz="2352"/>
            </a:pPr>
            <a:endParaRPr/>
          </a:p>
        </p:txBody>
      </p:sp>
      <p:pic>
        <p:nvPicPr>
          <p:cNvPr id="140" name="QQ20161125-2@2x.png"/>
          <p:cNvPicPr>
            <a:picLocks noChangeAspect="1"/>
          </p:cNvPicPr>
          <p:nvPr/>
        </p:nvPicPr>
        <p:blipFill>
          <a:blip r:embed="rId2">
            <a:extLst/>
          </a:blip>
          <a:stretch>
            <a:fillRect/>
          </a:stretch>
        </p:blipFill>
        <p:spPr>
          <a:xfrm>
            <a:off x="1200282" y="6399609"/>
            <a:ext cx="10121901" cy="21590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body" idx="1"/>
          </p:nvPr>
        </p:nvSpPr>
        <p:spPr>
          <a:prstGeom prst="rect">
            <a:avLst/>
          </a:prstGeom>
        </p:spPr>
        <p:txBody>
          <a:bodyPr/>
          <a:lstStyle/>
          <a:p>
            <a:r>
              <a:t>MVVM</a:t>
            </a:r>
          </a:p>
          <a:p>
            <a:r>
              <a:t>Model：数据展现的对象模型</a:t>
            </a:r>
          </a:p>
          <a:p>
            <a:r>
              <a:t>View：页面UI</a:t>
            </a:r>
          </a:p>
          <a:p>
            <a:r>
              <a:t>ViewModel：实现Model和View的双向绑定</a:t>
            </a:r>
          </a:p>
          <a:p>
            <a:r>
              <a:t>工作模型：Model&lt;=&gt;ViewModel&lt;=&gt;View</a:t>
            </a:r>
          </a:p>
          <a:p>
            <a:endParaRPr/>
          </a:p>
          <a:p>
            <a:endParaRPr/>
          </a:p>
        </p:txBody>
      </p:sp>
      <p:pic>
        <p:nvPicPr>
          <p:cNvPr id="143" name="QQ20161125-3@2x.png"/>
          <p:cNvPicPr>
            <a:picLocks noChangeAspect="1"/>
          </p:cNvPicPr>
          <p:nvPr/>
        </p:nvPicPr>
        <p:blipFill>
          <a:blip r:embed="rId2">
            <a:extLst/>
          </a:blip>
          <a:stretch>
            <a:fillRect/>
          </a:stretch>
        </p:blipFill>
        <p:spPr>
          <a:xfrm>
            <a:off x="1694239" y="5890881"/>
            <a:ext cx="8786191" cy="332561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r>
              <a:t>angular介绍</a:t>
            </a:r>
          </a:p>
        </p:txBody>
      </p:sp>
      <p:sp>
        <p:nvSpPr>
          <p:cNvPr id="146" name="Shape 146"/>
          <p:cNvSpPr>
            <a:spLocks noGrp="1"/>
          </p:cNvSpPr>
          <p:nvPr>
            <p:ph type="body" idx="1"/>
          </p:nvPr>
        </p:nvSpPr>
        <p:spPr>
          <a:prstGeom prst="rect">
            <a:avLst/>
          </a:prstGeom>
        </p:spPr>
        <p:txBody>
          <a:bodyPr/>
          <a:lstStyle/>
          <a:p>
            <a:pPr marL="228599" indent="-228599">
              <a:lnSpc>
                <a:spcPct val="72000"/>
              </a:lnSpc>
            </a:pPr>
            <a:r>
              <a:t>AngularJS使用了不同的方法，它尝试去补足HTML本身在构建应用方面的缺陷。AngularJS通过使用我们称为标识符(directives)的结构，让浏览器能够识别新的语法。例如：</a:t>
            </a:r>
          </a:p>
          <a:p>
            <a:pPr marL="228599" indent="-228599">
              <a:lnSpc>
                <a:spcPct val="72000"/>
              </a:lnSpc>
            </a:pPr>
            <a:r>
              <a:t>  使用双大括号{{}}语法进行数据绑定；</a:t>
            </a:r>
          </a:p>
          <a:p>
            <a:pPr marL="228599" indent="-228599">
              <a:lnSpc>
                <a:spcPct val="72000"/>
              </a:lnSpc>
            </a:pPr>
            <a:r>
              <a:t>  使用DOM控制结构来实现迭代或者隐藏DOM片段；</a:t>
            </a:r>
          </a:p>
          <a:p>
            <a:pPr marL="228599" indent="-228599">
              <a:lnSpc>
                <a:spcPct val="72000"/>
              </a:lnSpc>
            </a:pPr>
            <a:r>
              <a:t>  支持表单和表单的验证；</a:t>
            </a:r>
          </a:p>
          <a:p>
            <a:pPr marL="228599" indent="-228599">
              <a:lnSpc>
                <a:spcPct val="72000"/>
              </a:lnSpc>
            </a:pPr>
            <a:r>
              <a:t>  能将逻辑代码关联到相关的DOM元素上；</a:t>
            </a:r>
          </a:p>
          <a:p>
            <a:pPr marL="228599" indent="-228599">
              <a:lnSpc>
                <a:spcPct val="72000"/>
              </a:lnSpc>
            </a:pPr>
            <a:r>
              <a:t>  能将HTML分组成可重用的组件。</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t>angular介绍</a:t>
            </a:r>
          </a:p>
        </p:txBody>
      </p:sp>
      <p:sp>
        <p:nvSpPr>
          <p:cNvPr id="149" name="Shape 149"/>
          <p:cNvSpPr>
            <a:spLocks noGrp="1"/>
          </p:cNvSpPr>
          <p:nvPr>
            <p:ph type="body" idx="1"/>
          </p:nvPr>
        </p:nvSpPr>
        <p:spPr>
          <a:prstGeom prst="rect">
            <a:avLst/>
          </a:prstGeom>
        </p:spPr>
        <p:txBody>
          <a:bodyPr/>
          <a:lstStyle/>
          <a:p>
            <a:pPr marL="250256" indent="-250256" defTabSz="467359">
              <a:lnSpc>
                <a:spcPct val="72000"/>
              </a:lnSpc>
              <a:spcBef>
                <a:spcPts val="3300"/>
              </a:spcBef>
              <a:defRPr sz="2080"/>
            </a:pPr>
            <a:r>
              <a:t>AngularJS试图成为WEB应用中的一种端对端的解决方案。AngularJS的一些出众之处如下：</a:t>
            </a:r>
          </a:p>
          <a:p>
            <a:pPr marL="250256" indent="-250256" defTabSz="467359">
              <a:lnSpc>
                <a:spcPct val="72000"/>
              </a:lnSpc>
              <a:spcBef>
                <a:spcPts val="3300"/>
              </a:spcBef>
              <a:defRPr sz="2080"/>
            </a:pPr>
            <a:r>
              <a:t>  构建一个CRUD应用可能用到的全部内容包括：数据绑定、基本模板标识符、表单验证、路由、深度链接、组件重用、依赖注入。</a:t>
            </a:r>
          </a:p>
          <a:p>
            <a:pPr marL="250256" indent="-250256" defTabSz="467359">
              <a:lnSpc>
                <a:spcPct val="72000"/>
              </a:lnSpc>
              <a:spcBef>
                <a:spcPts val="3300"/>
              </a:spcBef>
              <a:defRPr sz="2080"/>
            </a:pPr>
            <a:r>
              <a:t>  测试方面包括：单元测试、端对端测试、模拟和自动化测试框架。</a:t>
            </a:r>
          </a:p>
          <a:p>
            <a:pPr marL="250256" indent="-250256" defTabSz="467359">
              <a:lnSpc>
                <a:spcPct val="72000"/>
              </a:lnSpc>
              <a:spcBef>
                <a:spcPts val="3300"/>
              </a:spcBef>
              <a:defRPr sz="2080"/>
            </a:pPr>
            <a:r>
              <a:t>  具有目录布局和测试脚本的种子应用作为起点。</a:t>
            </a:r>
          </a:p>
          <a:p>
            <a:pPr marL="250256" indent="-250256" defTabSz="467359">
              <a:lnSpc>
                <a:spcPct val="72000"/>
              </a:lnSpc>
              <a:spcBef>
                <a:spcPts val="3300"/>
              </a:spcBef>
              <a:defRPr sz="2080"/>
            </a:pPr>
            <a:r>
              <a:t>AngularJS通过为开发者呈现一个更高层次的抽象来简化应用的开发。</a:t>
            </a:r>
          </a:p>
          <a:p>
            <a:pPr marL="250256" indent="-250256" defTabSz="467359">
              <a:lnSpc>
                <a:spcPct val="72000"/>
              </a:lnSpc>
              <a:spcBef>
                <a:spcPts val="3300"/>
              </a:spcBef>
              <a:defRPr sz="2080"/>
            </a:pPr>
            <a:r>
              <a:t>AngularJS还提供了一些非常有用的服务特性：</a:t>
            </a:r>
          </a:p>
          <a:p>
            <a:pPr marL="250256" indent="-250256" defTabSz="467359">
              <a:lnSpc>
                <a:spcPct val="72000"/>
              </a:lnSpc>
              <a:spcBef>
                <a:spcPts val="3300"/>
              </a:spcBef>
              <a:defRPr sz="2080"/>
            </a:pPr>
            <a:r>
              <a:t>底层服务包括依赖注入，XHR、缓存、URL路由和浏览器抽象服务。</a:t>
            </a:r>
          </a:p>
          <a:p>
            <a:pPr marL="250256" indent="-250256" defTabSz="467359">
              <a:lnSpc>
                <a:spcPct val="72000"/>
              </a:lnSpc>
              <a:spcBef>
                <a:spcPts val="3300"/>
              </a:spcBef>
              <a:defRPr sz="2080"/>
            </a:pPr>
            <a:r>
              <a:t>您还可以扩展和添加自己特定的应用服务。</a:t>
            </a:r>
          </a:p>
          <a:p>
            <a:pPr marL="250256" indent="-250256" defTabSz="467359">
              <a:lnSpc>
                <a:spcPct val="72000"/>
              </a:lnSpc>
              <a:spcBef>
                <a:spcPts val="3300"/>
              </a:spcBef>
              <a:defRPr sz="2080"/>
            </a:pPr>
            <a:r>
              <a:t>这些服务可以让您非常方便的编写WEB应用。</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lvl1pPr defTabSz="531622">
              <a:defRPr sz="7280"/>
            </a:lvl1pPr>
          </a:lstStyle>
          <a:p>
            <a:r>
              <a:t>angular Demo1—双向绑定</a:t>
            </a:r>
          </a:p>
        </p:txBody>
      </p:sp>
      <p:pic>
        <p:nvPicPr>
          <p:cNvPr id="152" name="QQ20161123-0@2x.png"/>
          <p:cNvPicPr>
            <a:picLocks noChangeAspect="1"/>
          </p:cNvPicPr>
          <p:nvPr/>
        </p:nvPicPr>
        <p:blipFill>
          <a:blip r:embed="rId2">
            <a:extLst/>
          </a:blip>
          <a:stretch>
            <a:fillRect/>
          </a:stretch>
        </p:blipFill>
        <p:spPr>
          <a:xfrm>
            <a:off x="881979" y="2845273"/>
            <a:ext cx="8379755" cy="3061479"/>
          </a:xfrm>
          <a:prstGeom prst="rect">
            <a:avLst/>
          </a:prstGeom>
          <a:ln w="12700">
            <a:miter lim="400000"/>
          </a:ln>
        </p:spPr>
      </p:pic>
      <p:pic>
        <p:nvPicPr>
          <p:cNvPr id="153" name="QQ20161123-1@2x.png"/>
          <p:cNvPicPr>
            <a:picLocks noChangeAspect="1"/>
          </p:cNvPicPr>
          <p:nvPr/>
        </p:nvPicPr>
        <p:blipFill>
          <a:blip r:embed="rId3">
            <a:extLst/>
          </a:blip>
          <a:stretch>
            <a:fillRect/>
          </a:stretch>
        </p:blipFill>
        <p:spPr>
          <a:xfrm>
            <a:off x="999286" y="6173162"/>
            <a:ext cx="4310058" cy="209050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658</Words>
  <Application>Microsoft Office PowerPoint</Application>
  <PresentationFormat>自定义</PresentationFormat>
  <Paragraphs>99</Paragraphs>
  <Slides>31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Helvetica Light</vt:lpstr>
      <vt:lpstr>Helvetica Neue</vt:lpstr>
      <vt:lpstr>等线</vt:lpstr>
      <vt:lpstr>等线 Light</vt:lpstr>
      <vt:lpstr>Helvetica</vt:lpstr>
      <vt:lpstr>Gradient</vt:lpstr>
      <vt:lpstr>前端技术选型</vt:lpstr>
      <vt:lpstr>前端框架构建</vt:lpstr>
      <vt:lpstr>angular介绍</vt:lpstr>
      <vt:lpstr>angular—MVVM</vt:lpstr>
      <vt:lpstr>PowerPoint 演示文稿</vt:lpstr>
      <vt:lpstr>PowerPoint 演示文稿</vt:lpstr>
      <vt:lpstr>angular介绍</vt:lpstr>
      <vt:lpstr>angular介绍</vt:lpstr>
      <vt:lpstr>angular Demo1—双向绑定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angular Demo02</vt:lpstr>
      <vt:lpstr>angular Demo03</vt:lpstr>
      <vt:lpstr>angular Demo04</vt:lpstr>
      <vt:lpst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前端技术选型</dc:title>
  <cp:lastModifiedBy>w-rain</cp:lastModifiedBy>
  <cp:revision>1</cp:revision>
  <dcterms:modified xsi:type="dcterms:W3CDTF">2016-11-25T06:20:10Z</dcterms:modified>
</cp:coreProperties>
</file>